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  <p:embeddedFont>
      <p:font typeface="Merriweath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346609"/>
            <a:ext cx="7069098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HR SMART RECRUITER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48806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566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844" y="2875002"/>
            <a:ext cx="9060775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Sample Use Case Queries + Final Results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844" y="3841075"/>
            <a:ext cx="3150870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50" dirty="0"/>
          </a:p>
        </p:txBody>
      </p:sp>
      <p:sp>
        <p:nvSpPr>
          <p:cNvPr id="5" name="Text 2"/>
          <p:cNvSpPr/>
          <p:nvPr/>
        </p:nvSpPr>
        <p:spPr>
          <a:xfrm>
            <a:off x="1056918" y="4453533"/>
            <a:ext cx="235660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University Search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59844" y="4861084"/>
            <a:ext cx="3150870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Find all candidates from ITI university.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046339" y="3841075"/>
            <a:ext cx="3150989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50" dirty="0"/>
          </a:p>
        </p:txBody>
      </p:sp>
      <p:sp>
        <p:nvSpPr>
          <p:cNvPr id="8" name="Text 5"/>
          <p:cNvSpPr/>
          <p:nvPr/>
        </p:nvSpPr>
        <p:spPr>
          <a:xfrm>
            <a:off x="4443532" y="4453533"/>
            <a:ext cx="235660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Skill Match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4046339" y="4861084"/>
            <a:ext cx="315098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profiles with NLP and Transformers skills.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432953" y="3841075"/>
            <a:ext cx="3150989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50" dirty="0"/>
          </a:p>
        </p:txBody>
      </p:sp>
      <p:sp>
        <p:nvSpPr>
          <p:cNvPr id="11" name="Text 8"/>
          <p:cNvSpPr/>
          <p:nvPr/>
        </p:nvSpPr>
        <p:spPr>
          <a:xfrm>
            <a:off x="7830145" y="4453533"/>
            <a:ext cx="235660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Combined Expertise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432953" y="4861084"/>
            <a:ext cx="315098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Locate data scientists proficient in Power BI.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10819567" y="3841075"/>
            <a:ext cx="3150989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50" dirty="0"/>
          </a:p>
        </p:txBody>
      </p:sp>
      <p:sp>
        <p:nvSpPr>
          <p:cNvPr id="14" name="Text 11"/>
          <p:cNvSpPr/>
          <p:nvPr/>
        </p:nvSpPr>
        <p:spPr>
          <a:xfrm>
            <a:off x="11216759" y="4453533"/>
            <a:ext cx="2356604" cy="294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Direct Answers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819567" y="4861084"/>
            <a:ext cx="315098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Queries yield clear, concise answers on screen.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0819567" y="5577126"/>
            <a:ext cx="3150989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Example: "Found 5 candidates with ITI background."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0819567" y="6293167"/>
            <a:ext cx="3150989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59844" y="6806684"/>
            <a:ext cx="13310711" cy="904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Recruiters can use specific queries to quickly find candidates. Examples include "List all candidates who studied at ITI," "Find profiles with experience in NLP &amp; Transformers," and "Who has a background in data science and Power BI?". The LLM Query Engine processes these to return filtered profiles.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7834" y="800695"/>
            <a:ext cx="1309473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767834" y="1398508"/>
            <a:ext cx="1309473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7834" y="1996321"/>
            <a:ext cx="1309473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7834" y="2594134"/>
            <a:ext cx="1309473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7834" y="3191947"/>
            <a:ext cx="1309473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572595" y="3872032"/>
            <a:ext cx="5485090" cy="685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4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Thank You</a:t>
            </a:r>
            <a:endParaRPr lang="en-US" sz="4300" dirty="0"/>
          </a:p>
        </p:txBody>
      </p:sp>
      <p:sp>
        <p:nvSpPr>
          <p:cNvPr id="8" name="Text 6"/>
          <p:cNvSpPr/>
          <p:nvPr/>
        </p:nvSpPr>
        <p:spPr>
          <a:xfrm>
            <a:off x="767834" y="4886682"/>
            <a:ext cx="1309473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67834" y="5484495"/>
            <a:ext cx="1309473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67834" y="6082308"/>
            <a:ext cx="1309473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67834" y="6680121"/>
            <a:ext cx="1309473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67834" y="7277933"/>
            <a:ext cx="13094732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6317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Prepared By: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82809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Adham Assy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309229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Ali Salama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79036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Mohamed Kamal 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271492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Sara Gamil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360408"/>
            <a:ext cx="617636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Presentation Agenda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62532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1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Objective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3106460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Architecture Overview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58759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PDF Upload &amp; Metadata Extraction Process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06872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Text Splitting &amp; Embedding using E5 Model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54985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Vector Store Creation &amp; Retrieval Mechanism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03098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6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Question Answering using Prompt + Gemini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551211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7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Candidate Summarization in JSON Format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863798" y="5993249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8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Sample Use Case Queries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863798" y="647438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Font typeface="+mj-lt"/>
              <a:buAutoNum type="arabicPeriod" startAt="9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Final Results + Sample Output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1" y="1680091"/>
            <a:ext cx="4869418" cy="48694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1014770"/>
            <a:ext cx="3702368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Objective</a:t>
            </a:r>
            <a:endParaRPr lang="en-US" sz="2900" dirty="0"/>
          </a:p>
        </p:txBody>
      </p:sp>
      <p:sp>
        <p:nvSpPr>
          <p:cNvPr id="5" name="Text 1"/>
          <p:cNvSpPr/>
          <p:nvPr/>
        </p:nvSpPr>
        <p:spPr>
          <a:xfrm>
            <a:off x="6350198" y="172438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Goal: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50198" y="2480072"/>
            <a:ext cx="7416403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Leverage LLMs and vector databases to automate resume screening and turn unstructured resumes into searchable, structured knowledge.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350198" y="403467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it matters: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6350198" y="4790361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HRs waste time manually scanning resumes.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350198" y="5271492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Valuable insights are buried in unstructured formats.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6350198" y="5752624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 use modern AI to extract and summarize relevant candidate data.</a:t>
            </a:r>
            <a:endParaRPr lang="en-US" sz="1900" dirty="0"/>
          </a:p>
        </p:txBody>
      </p:sp>
      <p:sp>
        <p:nvSpPr>
          <p:cNvPr id="11" name="Text 7"/>
          <p:cNvSpPr/>
          <p:nvPr/>
        </p:nvSpPr>
        <p:spPr>
          <a:xfrm>
            <a:off x="6350198" y="681990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1" y="462677"/>
            <a:ext cx="4869418" cy="730412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72104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Architecture Overview</a:t>
            </a:r>
            <a:endParaRPr lang="en-US" sz="48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198" y="2633782"/>
            <a:ext cx="339923" cy="3399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350198" y="3220522"/>
            <a:ext cx="2266474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Resume Ingestion (PDF)</a:t>
            </a:r>
            <a:endParaRPr lang="en-US" sz="240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163" y="2633782"/>
            <a:ext cx="339923" cy="33992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925163" y="3220522"/>
            <a:ext cx="2266474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Metadata Extraction &amp; Enrichment</a:t>
            </a:r>
            <a:endParaRPr lang="en-US" sz="2400" dirty="0"/>
          </a:p>
        </p:txBody>
      </p:sp>
      <p:pic>
        <p:nvPicPr>
          <p:cNvPr id="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128" y="2633782"/>
            <a:ext cx="339923" cy="339923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11500128" y="3220522"/>
            <a:ext cx="2266474" cy="1542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Embedding Generation (E5/HuggingFace)</a:t>
            </a:r>
            <a:endParaRPr lang="en-US" sz="2400" dirty="0"/>
          </a:p>
        </p:txBody>
      </p:sp>
      <p:pic>
        <p:nvPicPr>
          <p:cNvPr id="11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198" y="5379601"/>
            <a:ext cx="339923" cy="339923"/>
          </a:xfrm>
          <a:prstGeom prst="rect">
            <a:avLst/>
          </a:prstGeom>
        </p:spPr>
      </p:pic>
      <p:sp>
        <p:nvSpPr>
          <p:cNvPr id="12" name="Text 4"/>
          <p:cNvSpPr/>
          <p:nvPr/>
        </p:nvSpPr>
        <p:spPr>
          <a:xfrm>
            <a:off x="6350198" y="5966341"/>
            <a:ext cx="2266474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FAISS_DB Vector Store</a:t>
            </a:r>
            <a:endParaRPr lang="en-US" sz="240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5163" y="5379601"/>
            <a:ext cx="339923" cy="339923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8925163" y="5966341"/>
            <a:ext cx="2266474" cy="1542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Retrieval-Augmented Generation (Gemini)</a:t>
            </a:r>
            <a:endParaRPr lang="en-US" sz="2400" dirty="0"/>
          </a:p>
        </p:txBody>
      </p:sp>
      <p:pic>
        <p:nvPicPr>
          <p:cNvPr id="1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0128" y="5379601"/>
            <a:ext cx="339923" cy="339923"/>
          </a:xfrm>
          <a:prstGeom prst="rect">
            <a:avLst/>
          </a:prstGeom>
        </p:spPr>
      </p:pic>
      <p:sp>
        <p:nvSpPr>
          <p:cNvPr id="16" name="Text 6"/>
          <p:cNvSpPr/>
          <p:nvPr/>
        </p:nvSpPr>
        <p:spPr>
          <a:xfrm>
            <a:off x="11500128" y="5966341"/>
            <a:ext cx="2266474" cy="1156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Output: Candidate Profiles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33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20" y="2700933"/>
            <a:ext cx="9105186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PDF Upload &amp; Metadata Extraction Process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20" y="3519726"/>
            <a:ext cx="6695480" cy="7081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6766" y="4404955"/>
            <a:ext cx="221337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Upload Resumes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796766" y="4787741"/>
            <a:ext cx="634138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Resumes are uploaded as PDFs to a designated folder.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3519726"/>
            <a:ext cx="6695480" cy="7081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2246" y="4404955"/>
            <a:ext cx="221337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Extract Raw Text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492246" y="4787741"/>
            <a:ext cx="634138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PyPDFLoader extracts the complete text content from each PDF.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20" y="5248037"/>
            <a:ext cx="6695480" cy="7081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6766" y="6133267"/>
            <a:ext cx="221337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Parse Metadata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796766" y="6516053"/>
            <a:ext cx="6341388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Metadata Tagger infers key details like name, email, and source filename.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248037"/>
            <a:ext cx="6695480" cy="7081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92246" y="6133267"/>
            <a:ext cx="2213372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 Data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492246" y="6516053"/>
            <a:ext cx="634138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Extracted text and structured metadata are stored together.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619720" y="7458789"/>
            <a:ext cx="1339095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888" y="494109"/>
            <a:ext cx="9440227" cy="561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Text Splitting &amp; Embedding using E5 Model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8888" y="1325047"/>
            <a:ext cx="2695337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Split?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628888" y="1931432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LLMs &amp; embedding models perform better with chunked text: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8888" y="2420898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More focused context for each query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8888" y="2771180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Better semantic representation in vector space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8888" y="3121462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Reduced token limits for processing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8888" y="3471743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More precise retrieval during similarity search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628888" y="3961209"/>
            <a:ext cx="2228731" cy="1035248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16869" y="4320897"/>
            <a:ext cx="25265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3037284" y="4140875"/>
            <a:ext cx="224611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Chunking Text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037284" y="4529376"/>
            <a:ext cx="5285780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Resumes are divided into manageable, overlapping segments.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2947392" y="4986933"/>
            <a:ext cx="10964347" cy="11430"/>
          </a:xfrm>
          <a:prstGeom prst="roundRect">
            <a:avLst>
              <a:gd name="adj" fmla="val 660291"/>
            </a:avLst>
          </a:prstGeom>
          <a:solidFill>
            <a:srgbClr val="194A99"/>
          </a:solidFill>
          <a:ln/>
        </p:spPr>
      </p:sp>
      <p:sp>
        <p:nvSpPr>
          <p:cNvPr id="14" name="Shape 12"/>
          <p:cNvSpPr/>
          <p:nvPr/>
        </p:nvSpPr>
        <p:spPr>
          <a:xfrm>
            <a:off x="628888" y="5086231"/>
            <a:ext cx="4457462" cy="1035248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2731294" y="5445919"/>
            <a:ext cx="25265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5266015" y="5265896"/>
            <a:ext cx="290393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 LLM Performance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266015" y="5654397"/>
            <a:ext cx="5016818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Chunking optimizes LLM and embedding model accuracy.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5176123" y="6111954"/>
            <a:ext cx="8735616" cy="11430"/>
          </a:xfrm>
          <a:prstGeom prst="roundRect">
            <a:avLst>
              <a:gd name="adj" fmla="val 660291"/>
            </a:avLst>
          </a:prstGeom>
          <a:solidFill>
            <a:srgbClr val="194A99"/>
          </a:solidFill>
          <a:ln/>
        </p:spPr>
      </p:sp>
      <p:sp>
        <p:nvSpPr>
          <p:cNvPr id="19" name="Shape 17"/>
          <p:cNvSpPr/>
          <p:nvPr/>
        </p:nvSpPr>
        <p:spPr>
          <a:xfrm>
            <a:off x="628888" y="6211253"/>
            <a:ext cx="6686312" cy="1035248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3845719" y="6570940"/>
            <a:ext cx="252651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7494865" y="6390918"/>
            <a:ext cx="2246114" cy="280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Embed Chunks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494865" y="6779419"/>
            <a:ext cx="5075039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Each chunk is transformed into a vector using E5-large-v2.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28888" y="7448550"/>
            <a:ext cx="13372624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556" y="915472"/>
            <a:ext cx="12755285" cy="73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Vector Store Creation &amp; Retrieval Mechanism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828556" y="3574971"/>
            <a:ext cx="2959298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 Embeddings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28556" y="4086939"/>
            <a:ext cx="3742968" cy="113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 embedded chunks ,along with their metadata,are stored in FAISS_DB.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4916" y="2128599"/>
            <a:ext cx="4540568" cy="454056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378" y="4190821"/>
            <a:ext cx="332899" cy="41612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85484" y="2256353"/>
            <a:ext cx="2959298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Query Search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585484" y="2768322"/>
            <a:ext cx="4216360" cy="113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Similarity search (KNN) is performed on queries to identify the most relevant chunks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916" y="2128599"/>
            <a:ext cx="4540568" cy="454056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288" y="3178195"/>
            <a:ext cx="332899" cy="4161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85484" y="4514850"/>
            <a:ext cx="2959298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Retrieve Chunks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585484" y="5026819"/>
            <a:ext cx="4216360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Top relevant chunks are retrieved for further analysis, to provide context for subsequent reasoning and answer generation.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916" y="2128599"/>
            <a:ext cx="4540568" cy="454056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3288" y="5203329"/>
            <a:ext cx="332899" cy="41612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28556" y="6935391"/>
            <a:ext cx="12973288" cy="378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1297" y="862132"/>
            <a:ext cx="7441406" cy="15199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Question Answering using Prompt + Gemini</a:t>
            </a:r>
            <a:endParaRPr lang="en-US" sz="4750" dirty="0"/>
          </a:p>
        </p:txBody>
      </p:sp>
      <p:sp>
        <p:nvSpPr>
          <p:cNvPr id="4" name="Text 1"/>
          <p:cNvSpPr/>
          <p:nvPr/>
        </p:nvSpPr>
        <p:spPr>
          <a:xfrm>
            <a:off x="851297" y="2832021"/>
            <a:ext cx="2084546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Retrieval QA Chain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51297" y="3695343"/>
            <a:ext cx="2084546" cy="1945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LangChain's RetrievalQA chain handles question answering.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51297" y="5725954"/>
            <a:ext cx="2084546" cy="1556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It connects queries to relevant documents.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36871" y="2832021"/>
            <a:ext cx="2084546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Prompt Construction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3536871" y="3695343"/>
            <a:ext cx="2084546" cy="1945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Prompts are crafted to guide Gemini's responses.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536871" y="5725954"/>
            <a:ext cx="2084546" cy="1556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Example: "What is candidate's AI experience?"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222444" y="2832021"/>
            <a:ext cx="2084546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Contextual Answers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222444" y="3695343"/>
            <a:ext cx="2084546" cy="1945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Retrieved chunks provide context to Gemini.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222444" y="5725954"/>
            <a:ext cx="2084546" cy="1556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5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ensures accurate, context-aware answers.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2025-06-13T21:37:23Z</dcterms:created>
  <dcterms:modified xsi:type="dcterms:W3CDTF">2025-06-13T21:37:23Z</dcterms:modified>
</cp:coreProperties>
</file>